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70" d="100"/>
          <a:sy n="70" d="100"/>
        </p:scale>
        <p:origin x="88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2215A3-3306-4483-AD67-9FC1A2FEC22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368518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215A3-3306-4483-AD67-9FC1A2FEC22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2336351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215A3-3306-4483-AD67-9FC1A2FEC22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2855306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2215A3-3306-4483-AD67-9FC1A2FEC22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2363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215A3-3306-4483-AD67-9FC1A2FEC22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197664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2215A3-3306-4483-AD67-9FC1A2FEC22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67873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2215A3-3306-4483-AD67-9FC1A2FEC221}"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152761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2215A3-3306-4483-AD67-9FC1A2FEC221}"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65518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215A3-3306-4483-AD67-9FC1A2FEC221}"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362064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215A3-3306-4483-AD67-9FC1A2FEC22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321642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215A3-3306-4483-AD67-9FC1A2FEC22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647953-95B3-4F93-AB41-13BF4A215CB0}" type="slidenum">
              <a:rPr lang="en-US" smtClean="0"/>
              <a:t>‹#›</a:t>
            </a:fld>
            <a:endParaRPr lang="en-US"/>
          </a:p>
        </p:txBody>
      </p:sp>
    </p:spTree>
    <p:extLst>
      <p:ext uri="{BB962C8B-B14F-4D97-AF65-F5344CB8AC3E}">
        <p14:creationId xmlns:p14="http://schemas.microsoft.com/office/powerpoint/2010/main" val="62138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C2215A3-3306-4483-AD67-9FC1A2FEC221}" type="datetimeFigureOut">
              <a:rPr lang="en-US" smtClean="0"/>
              <a:t>9/19/2016</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F647953-95B3-4F93-AB41-13BF4A215CB0}" type="slidenum">
              <a:rPr lang="en-US" smtClean="0"/>
              <a:t>‹#›</a:t>
            </a:fld>
            <a:endParaRPr lang="en-US"/>
          </a:p>
        </p:txBody>
      </p:sp>
    </p:spTree>
    <p:extLst>
      <p:ext uri="{BB962C8B-B14F-4D97-AF65-F5344CB8AC3E}">
        <p14:creationId xmlns:p14="http://schemas.microsoft.com/office/powerpoint/2010/main" val="1694883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rbrentin@omnitechintl.com"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58000" cy="1928553"/>
          </a:xfrm>
          <a:prstGeom prst="rect">
            <a:avLst/>
          </a:prstGeom>
        </p:spPr>
      </p:pic>
      <p:sp>
        <p:nvSpPr>
          <p:cNvPr id="3" name="TextBox 2"/>
          <p:cNvSpPr txBox="1"/>
          <p:nvPr/>
        </p:nvSpPr>
        <p:spPr>
          <a:xfrm>
            <a:off x="968531" y="1928552"/>
            <a:ext cx="5077432" cy="1107996"/>
          </a:xfrm>
          <a:prstGeom prst="rect">
            <a:avLst/>
          </a:prstGeom>
          <a:noFill/>
        </p:spPr>
        <p:txBody>
          <a:bodyPr wrap="square" rtlCol="0">
            <a:spAutoFit/>
          </a:bodyPr>
          <a:lstStyle/>
          <a:p>
            <a:r>
              <a:rPr lang="en-US" sz="2200" dirty="0" smtClean="0">
                <a:solidFill>
                  <a:srgbClr val="666666"/>
                </a:solidFill>
                <a:latin typeface="Franklin Gothic Medium Cond" panose="020B0606030402020204" pitchFamily="34" charset="0"/>
              </a:rPr>
              <a:t>Soybean oil based products improve processing and performance in rubber compounds … </a:t>
            </a:r>
            <a:r>
              <a:rPr lang="en-US" sz="2200" dirty="0">
                <a:solidFill>
                  <a:srgbClr val="666666"/>
                </a:solidFill>
                <a:latin typeface="Franklin Gothic Medium Cond" panose="020B0606030402020204" pitchFamily="34" charset="0"/>
              </a:rPr>
              <a:t>along with environmental benefits. </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659924" y="8137752"/>
            <a:ext cx="1645920" cy="861060"/>
          </a:xfrm>
          <a:prstGeom prst="rect">
            <a:avLst/>
          </a:prstGeom>
          <a:noFill/>
          <a:ln>
            <a:noFill/>
          </a:ln>
        </p:spPr>
      </p:pic>
      <p:pic>
        <p:nvPicPr>
          <p:cNvPr id="6" name="Picture 5"/>
          <p:cNvPicPr>
            <a:picLocks noChangeAspect="1"/>
          </p:cNvPicPr>
          <p:nvPr/>
        </p:nvPicPr>
        <p:blipFill>
          <a:blip r:embed="rId4"/>
          <a:stretch>
            <a:fillRect/>
          </a:stretch>
        </p:blipFill>
        <p:spPr>
          <a:xfrm>
            <a:off x="5092960" y="6718029"/>
            <a:ext cx="1585473" cy="1311229"/>
          </a:xfrm>
          <a:prstGeom prst="rect">
            <a:avLst/>
          </a:prstGeom>
        </p:spPr>
      </p:pic>
      <p:sp>
        <p:nvSpPr>
          <p:cNvPr id="7" name="TextBox 6"/>
          <p:cNvSpPr txBox="1"/>
          <p:nvPr/>
        </p:nvSpPr>
        <p:spPr>
          <a:xfrm>
            <a:off x="426968" y="3206213"/>
            <a:ext cx="2861970" cy="5678478"/>
          </a:xfrm>
          <a:prstGeom prst="rect">
            <a:avLst/>
          </a:prstGeom>
          <a:noFill/>
        </p:spPr>
        <p:txBody>
          <a:bodyPr wrap="square" rtlCol="0">
            <a:spAutoFit/>
          </a:bodyPr>
          <a:lstStyle/>
          <a:p>
            <a:r>
              <a:rPr lang="en-US" sz="1100" dirty="0" smtClean="0"/>
              <a:t>The use of soy oil to make additives for rubber compounds is established in several uses:</a:t>
            </a:r>
            <a:endParaRPr lang="en-US" sz="1100" dirty="0"/>
          </a:p>
          <a:p>
            <a:r>
              <a:rPr lang="en-US" sz="1100" dirty="0"/>
              <a:t>• Vulcanized vegetable oil (including soy) as an extender and rubber substitute results in improved ozone resistance and improved flow properties.</a:t>
            </a:r>
          </a:p>
          <a:p>
            <a:r>
              <a:rPr lang="en-US" sz="1100" dirty="0"/>
              <a:t>• Epoxidized soy oil </a:t>
            </a:r>
            <a:r>
              <a:rPr lang="en-US" sz="1100" dirty="0" smtClean="0"/>
              <a:t>is used as a plasticizer / stabilizer </a:t>
            </a:r>
            <a:r>
              <a:rPr lang="en-US" sz="1100" dirty="0"/>
              <a:t>in </a:t>
            </a:r>
            <a:r>
              <a:rPr lang="en-US" sz="1100" dirty="0" smtClean="0"/>
              <a:t>plastics and </a:t>
            </a:r>
            <a:r>
              <a:rPr lang="en-US" sz="1100" dirty="0"/>
              <a:t>rubber</a:t>
            </a:r>
            <a:r>
              <a:rPr lang="en-US" sz="1100" dirty="0" smtClean="0"/>
              <a:t>.</a:t>
            </a:r>
          </a:p>
          <a:p>
            <a:endParaRPr lang="en-US" sz="1100" dirty="0"/>
          </a:p>
          <a:p>
            <a:r>
              <a:rPr lang="en-US" sz="1100" dirty="0"/>
              <a:t>Vulcanized vegetable oil (VVO), also known as factice, was originally developed as an extender and substitute material for more costly natural rubber.  It can benefit ozone resistance, aging, and flow properties of rubber compounds.  In natural rubber and styrene butadiene rubber compounds, soy-based VVO can delay of the onset of melt fracture, reduce </a:t>
            </a:r>
            <a:r>
              <a:rPr lang="en-US" sz="1100" dirty="0" err="1"/>
              <a:t>extrudate</a:t>
            </a:r>
            <a:r>
              <a:rPr lang="en-US" sz="1100" dirty="0"/>
              <a:t> swell, smooth </a:t>
            </a:r>
            <a:r>
              <a:rPr lang="en-US" sz="1100" dirty="0" err="1"/>
              <a:t>extrudate</a:t>
            </a:r>
            <a:r>
              <a:rPr lang="en-US" sz="1100" dirty="0"/>
              <a:t> surfaces, and improve dimensional stability.  </a:t>
            </a:r>
          </a:p>
          <a:p>
            <a:endParaRPr lang="en-US" sz="1100" dirty="0" smtClean="0"/>
          </a:p>
          <a:p>
            <a:r>
              <a:rPr lang="en-US" sz="1100" dirty="0" smtClean="0"/>
              <a:t>Recent projects supported </a:t>
            </a:r>
            <a:r>
              <a:rPr lang="en-US" sz="1100" dirty="0"/>
              <a:t>by the United Soybean Board </a:t>
            </a:r>
            <a:r>
              <a:rPr lang="en-US" sz="1100" dirty="0" smtClean="0"/>
              <a:t>have developed functionalized and higher molecular weight modifications of soy oil that provide significant property and processing improvements in rubber compounds.</a:t>
            </a:r>
          </a:p>
          <a:p>
            <a:endParaRPr lang="en-US" sz="1100" dirty="0"/>
          </a:p>
          <a:p>
            <a:r>
              <a:rPr lang="en-US" sz="1100" dirty="0" smtClean="0"/>
              <a:t>In addition, a new development has found that by applying selected polymerization methods, thermoplastic elastomers can be made using soy oil.</a:t>
            </a:r>
            <a:endParaRPr lang="en-US" sz="1100" dirty="0"/>
          </a:p>
          <a:p>
            <a:endParaRPr lang="en-US" sz="1100" dirty="0"/>
          </a:p>
        </p:txBody>
      </p:sp>
      <p:sp>
        <p:nvSpPr>
          <p:cNvPr id="8" name="TextBox 7"/>
          <p:cNvSpPr txBox="1"/>
          <p:nvPr/>
        </p:nvSpPr>
        <p:spPr>
          <a:xfrm>
            <a:off x="3478777" y="3206213"/>
            <a:ext cx="3199656" cy="3662541"/>
          </a:xfrm>
          <a:prstGeom prst="rect">
            <a:avLst/>
          </a:prstGeom>
          <a:noFill/>
        </p:spPr>
        <p:txBody>
          <a:bodyPr wrap="square" rtlCol="0">
            <a:spAutoFit/>
          </a:bodyPr>
          <a:lstStyle/>
          <a:p>
            <a:r>
              <a:rPr lang="en-US" sz="1200" b="1" dirty="0" smtClean="0"/>
              <a:t>Rubber Processing Oil</a:t>
            </a:r>
          </a:p>
          <a:p>
            <a:endParaRPr lang="en-US" sz="1100" dirty="0" smtClean="0"/>
          </a:p>
          <a:p>
            <a:r>
              <a:rPr lang="en-US" sz="1100" dirty="0" smtClean="0"/>
              <a:t>Soybean </a:t>
            </a:r>
            <a:r>
              <a:rPr lang="en-US" sz="1100" dirty="0"/>
              <a:t>oil has the key attributes required of extender oils so it can be used in place of petroleum-based oils.  Recent work has demonstrated that soy oil has chemical and physical compatibility with the rubber matrix and provides expanded options for low and high temperature properties.  It can be used as a process oil and as a polymer extender.  Improved mixing capabilities in the manufacturing process have been demonstrated, and rubber compounds made with soy oil blend more easily with the silica used in building tires.  This can improve plant efficiency and reduce energy consumption and greenhouse gas emissions. </a:t>
            </a:r>
          </a:p>
          <a:p>
            <a:r>
              <a:rPr lang="en-US" sz="1100" dirty="0"/>
              <a:t> </a:t>
            </a:r>
          </a:p>
          <a:p>
            <a:r>
              <a:rPr lang="en-US" sz="1100" dirty="0"/>
              <a:t>Bridgestone created a new agricultural tire for large, four-wheel drive tractors with eight tires</a:t>
            </a:r>
            <a:r>
              <a:rPr lang="en-US" sz="1100" dirty="0" smtClean="0"/>
              <a:t>.  Soy </a:t>
            </a:r>
            <a:r>
              <a:rPr lang="en-US" sz="1100" dirty="0"/>
              <a:t>oil constitutes more than 10 percent of the 900-pound tire</a:t>
            </a:r>
            <a:r>
              <a:rPr lang="en-US" sz="1100" dirty="0" smtClean="0"/>
              <a:t>.  </a:t>
            </a:r>
            <a:r>
              <a:rPr lang="en-US" sz="1100" dirty="0"/>
              <a:t>Developments are underway that could reduce the amount of </a:t>
            </a:r>
            <a:r>
              <a:rPr lang="en-US" sz="1100" dirty="0" smtClean="0"/>
              <a:t>petroleum-based </a:t>
            </a:r>
            <a:r>
              <a:rPr lang="en-US" sz="1100" dirty="0"/>
              <a:t>oil used in tires </a:t>
            </a:r>
          </a:p>
        </p:txBody>
      </p:sp>
      <p:sp>
        <p:nvSpPr>
          <p:cNvPr id="9" name="TextBox 8"/>
          <p:cNvSpPr txBox="1"/>
          <p:nvPr/>
        </p:nvSpPr>
        <p:spPr>
          <a:xfrm>
            <a:off x="3478777" y="6718029"/>
            <a:ext cx="1578832" cy="1615827"/>
          </a:xfrm>
          <a:prstGeom prst="rect">
            <a:avLst/>
          </a:prstGeom>
          <a:noFill/>
        </p:spPr>
        <p:txBody>
          <a:bodyPr wrap="square" rtlCol="0">
            <a:spAutoFit/>
          </a:bodyPr>
          <a:lstStyle/>
          <a:p>
            <a:r>
              <a:rPr lang="en-US" sz="1100" dirty="0" smtClean="0"/>
              <a:t>while </a:t>
            </a:r>
            <a:r>
              <a:rPr lang="en-US" sz="1100" dirty="0"/>
              <a:t>simultaneously extending tread life.  Tire tread compounds containing soy oil are being developed by a major tire producer for all-season and high-performance consumer products</a:t>
            </a:r>
            <a:r>
              <a:rPr lang="en-US" sz="1100" dirty="0" smtClean="0"/>
              <a:t>.</a:t>
            </a:r>
            <a:endParaRPr lang="en-US" sz="1100" dirty="0"/>
          </a:p>
        </p:txBody>
      </p:sp>
    </p:spTree>
    <p:extLst>
      <p:ext uri="{BB962C8B-B14F-4D97-AF65-F5344CB8AC3E}">
        <p14:creationId xmlns:p14="http://schemas.microsoft.com/office/powerpoint/2010/main" val="349241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9069" y="6930335"/>
            <a:ext cx="2850913" cy="1015663"/>
          </a:xfrm>
          <a:prstGeom prst="rect">
            <a:avLst/>
          </a:prstGeom>
          <a:noFill/>
        </p:spPr>
        <p:txBody>
          <a:bodyPr wrap="square" rtlCol="0">
            <a:spAutoFit/>
          </a:bodyPr>
          <a:lstStyle/>
          <a:p>
            <a:r>
              <a:rPr lang="en-US" sz="1200" dirty="0">
                <a:solidFill>
                  <a:srgbClr val="666666"/>
                </a:solidFill>
              </a:rPr>
              <a:t>For more information on soy-based </a:t>
            </a:r>
            <a:r>
              <a:rPr lang="en-US" sz="1200" dirty="0" smtClean="0">
                <a:solidFill>
                  <a:srgbClr val="666666"/>
                </a:solidFill>
              </a:rPr>
              <a:t>rubber compound and elastomers</a:t>
            </a:r>
            <a:r>
              <a:rPr lang="en-US" sz="1200" dirty="0" smtClean="0">
                <a:solidFill>
                  <a:srgbClr val="666666"/>
                </a:solidFill>
              </a:rPr>
              <a:t> </a:t>
            </a:r>
            <a:r>
              <a:rPr lang="en-US" sz="1200" dirty="0">
                <a:solidFill>
                  <a:srgbClr val="666666"/>
                </a:solidFill>
              </a:rPr>
              <a:t>development and commercialization, contact</a:t>
            </a:r>
          </a:p>
          <a:p>
            <a:r>
              <a:rPr lang="en-US" sz="1200" dirty="0">
                <a:solidFill>
                  <a:srgbClr val="666666"/>
                </a:solidFill>
              </a:rPr>
              <a:t>Robert Brentin, Omni Tech International,</a:t>
            </a:r>
          </a:p>
          <a:p>
            <a:r>
              <a:rPr lang="en-US" sz="1200" u="sng" dirty="0">
                <a:hlinkClick r:id="rId2"/>
              </a:rPr>
              <a:t>rbrentin@omnitechintl.com</a:t>
            </a:r>
            <a:r>
              <a:rPr lang="en-US" sz="1200" u="sng" dirty="0" smtClean="0"/>
              <a:t>.</a:t>
            </a:r>
            <a:endParaRPr lang="en-US" sz="1200" dirty="0"/>
          </a:p>
        </p:txBody>
      </p:sp>
      <p:sp>
        <p:nvSpPr>
          <p:cNvPr id="5" name="TextBox 4"/>
          <p:cNvSpPr txBox="1"/>
          <p:nvPr/>
        </p:nvSpPr>
        <p:spPr>
          <a:xfrm>
            <a:off x="544657" y="478302"/>
            <a:ext cx="2879886" cy="5709255"/>
          </a:xfrm>
          <a:prstGeom prst="rect">
            <a:avLst/>
          </a:prstGeom>
          <a:noFill/>
        </p:spPr>
        <p:txBody>
          <a:bodyPr wrap="square" rtlCol="0">
            <a:spAutoFit/>
          </a:bodyPr>
          <a:lstStyle/>
          <a:p>
            <a:r>
              <a:rPr lang="en-US" sz="1200" b="1" dirty="0"/>
              <a:t>Abundant Sustainable Supply</a:t>
            </a:r>
            <a:endParaRPr lang="en-US" sz="1200" dirty="0"/>
          </a:p>
          <a:p>
            <a:r>
              <a:rPr lang="en-US" sz="1100" b="1" dirty="0"/>
              <a:t> </a:t>
            </a:r>
            <a:endParaRPr lang="en-US" sz="1100" dirty="0"/>
          </a:p>
          <a:p>
            <a:r>
              <a:rPr lang="en-US" sz="1100" dirty="0"/>
              <a:t>U.S. farmers harvested 83.1 million acres of soybeans in 2014, yielding a record 3.97 billion bushels.  U.S. soybean-oil production was 21.9 billion pounds. Crude conventional soybean oil is projected at 30 to 34 cents per pound, which is five cents lower than the 10-year average. </a:t>
            </a:r>
            <a:endParaRPr lang="en-US" sz="1100" dirty="0" smtClean="0"/>
          </a:p>
          <a:p>
            <a:endParaRPr lang="en-US" sz="1100" dirty="0"/>
          </a:p>
          <a:p>
            <a:r>
              <a:rPr lang="en-US" sz="1100" dirty="0"/>
              <a:t>Soybeans are a global feedstock, grown in equal amounts in the Northern and Southern hemispheres. A new crop is planted and harvested twice each year, which helps moderate the potential for supply swings</a:t>
            </a:r>
            <a:r>
              <a:rPr lang="en-US" sz="1100" dirty="0" smtClean="0"/>
              <a:t>.</a:t>
            </a:r>
          </a:p>
          <a:p>
            <a:endParaRPr lang="en-US" sz="1100" dirty="0"/>
          </a:p>
          <a:p>
            <a:r>
              <a:rPr lang="en-US" sz="1100" dirty="0"/>
              <a:t>Since 2001, production of soybeans has increased by more than 40 percent. In the U.S., this growth has largely resulted from higher yields. Advances in agriculture ensure the rate of soybean production growth is sustainable and reliable.</a:t>
            </a:r>
            <a:endParaRPr lang="en-US" sz="1100" dirty="0" smtClean="0"/>
          </a:p>
          <a:p>
            <a:endParaRPr lang="en-US" sz="1100" dirty="0"/>
          </a:p>
          <a:p>
            <a:r>
              <a:rPr lang="en-US" sz="1200" b="1" dirty="0"/>
              <a:t>Environmental Sustainability</a:t>
            </a:r>
            <a:r>
              <a:rPr lang="en-US" sz="1200" dirty="0"/>
              <a:t> </a:t>
            </a:r>
          </a:p>
          <a:p>
            <a:endParaRPr lang="en-US" sz="1100" dirty="0" smtClean="0"/>
          </a:p>
          <a:p>
            <a:r>
              <a:rPr lang="en-US" sz="1100" dirty="0" smtClean="0"/>
              <a:t>Unlike </a:t>
            </a:r>
            <a:r>
              <a:rPr lang="en-US" sz="1100" dirty="0"/>
              <a:t>fossil carbon sources, soybeans capture carbon dioxide from the atmosphere. Soybeans also fix their own nitrogen for plant food, which provides an advantage over other oilseeds that require nitrogen fertilizer.  </a:t>
            </a:r>
            <a:endParaRPr lang="en-US" sz="1100" dirty="0" smtClean="0"/>
          </a:p>
          <a:p>
            <a:endParaRPr lang="en-US" sz="1100" dirty="0"/>
          </a:p>
          <a:p>
            <a:r>
              <a:rPr lang="en-US" sz="1100" dirty="0"/>
              <a:t>In the U.S., a great percentage of soybean acreage uses conservation tillage, which disturbs the soil less and reduces fuel usage. </a:t>
            </a:r>
          </a:p>
        </p:txBody>
      </p:sp>
      <p:grpSp>
        <p:nvGrpSpPr>
          <p:cNvPr id="9" name="Group 8"/>
          <p:cNvGrpSpPr/>
          <p:nvPr/>
        </p:nvGrpSpPr>
        <p:grpSpPr>
          <a:xfrm>
            <a:off x="544657" y="6581755"/>
            <a:ext cx="2879886" cy="2152807"/>
            <a:chOff x="285345" y="6895659"/>
            <a:chExt cx="2879886" cy="2152807"/>
          </a:xfrm>
        </p:grpSpPr>
        <p:pic>
          <p:nvPicPr>
            <p:cNvPr id="2" name="Picture 1"/>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3815" b="100000" l="15811" r="91458">
                          <a14:foregroundMark x1="18764" y1="68597" x2="20627" y2="64169"/>
                          <a14:foregroundMark x1="27306" y1="15668" x2="32940" y2="5995"/>
                          <a14:foregroundMark x1="87460" y1="36376" x2="87324" y2="39510"/>
                        </a14:backgroundRemoval>
                      </a14:imgEffect>
                    </a14:imgLayer>
                  </a14:imgProps>
                </a:ext>
                <a:ext uri="{28A0092B-C50C-407E-A947-70E740481C1C}">
                  <a14:useLocalDpi xmlns:a14="http://schemas.microsoft.com/office/drawing/2010/main" val="0"/>
                </a:ext>
              </a:extLst>
            </a:blip>
            <a:srcRect l="14003" r="4063" b="15867"/>
            <a:stretch/>
          </p:blipFill>
          <p:spPr>
            <a:xfrm>
              <a:off x="285345" y="7927468"/>
              <a:ext cx="1243206" cy="851047"/>
            </a:xfrm>
            <a:prstGeom prst="rect">
              <a:avLst/>
            </a:prstGeom>
          </p:spPr>
        </p:pic>
        <p:sp>
          <p:nvSpPr>
            <p:cNvPr id="3" name="TextBox 2"/>
            <p:cNvSpPr txBox="1"/>
            <p:nvPr/>
          </p:nvSpPr>
          <p:spPr>
            <a:xfrm>
              <a:off x="1433015" y="7779703"/>
              <a:ext cx="1732216" cy="1107996"/>
            </a:xfrm>
            <a:prstGeom prst="rect">
              <a:avLst/>
            </a:prstGeom>
            <a:noFill/>
            <a:ln>
              <a:noFill/>
            </a:ln>
          </p:spPr>
          <p:txBody>
            <a:bodyPr wrap="square" rtlCol="0">
              <a:spAutoFit/>
            </a:bodyPr>
            <a:lstStyle/>
            <a:p>
              <a:r>
                <a:rPr lang="en-US" sz="1100" dirty="0" smtClean="0"/>
                <a:t>It was the first </a:t>
              </a:r>
              <a:r>
                <a:rPr lang="en-US" sz="1100" dirty="0"/>
                <a:t>product </a:t>
              </a:r>
              <a:r>
                <a:rPr lang="en-US" sz="1100" dirty="0" smtClean="0"/>
                <a:t>developed </a:t>
              </a:r>
              <a:r>
                <a:rPr lang="en-US" sz="1100" dirty="0"/>
                <a:t>with soy oil rubber </a:t>
              </a:r>
              <a:r>
                <a:rPr lang="en-US" sz="1100" dirty="0" smtClean="0"/>
                <a:t>compound which has better resistance </a:t>
              </a:r>
              <a:r>
                <a:rPr lang="en-US" sz="1100" dirty="0"/>
                <a:t>to </a:t>
              </a:r>
              <a:r>
                <a:rPr lang="en-US" sz="1100" dirty="0" smtClean="0"/>
                <a:t>abrasion. &lt;Needs update from WCCO&gt;</a:t>
              </a:r>
              <a:endParaRPr lang="en-US" sz="1100" dirty="0"/>
            </a:p>
          </p:txBody>
        </p:sp>
        <p:sp>
          <p:nvSpPr>
            <p:cNvPr id="7" name="TextBox 6"/>
            <p:cNvSpPr txBox="1"/>
            <p:nvPr/>
          </p:nvSpPr>
          <p:spPr>
            <a:xfrm>
              <a:off x="304241" y="6895659"/>
              <a:ext cx="2860990" cy="938719"/>
            </a:xfrm>
            <a:prstGeom prst="rect">
              <a:avLst/>
            </a:prstGeom>
            <a:noFill/>
          </p:spPr>
          <p:txBody>
            <a:bodyPr wrap="square" rtlCol="0">
              <a:spAutoFit/>
            </a:bodyPr>
            <a:lstStyle/>
            <a:p>
              <a:r>
                <a:rPr lang="en-US" sz="1100" dirty="0"/>
                <a:t>WCCO Belting is a manufacturer of custom rubber belting solutions for the agricultural and light industrial markets</a:t>
              </a:r>
              <a:r>
                <a:rPr lang="en-US" sz="1100" dirty="0" smtClean="0"/>
                <a:t>. The </a:t>
              </a:r>
              <a:r>
                <a:rPr lang="en-US" sz="1100" dirty="0"/>
                <a:t>RAPTOR® </a:t>
              </a:r>
              <a:r>
                <a:rPr lang="en-US" sz="1100" dirty="0" smtClean="0"/>
                <a:t>harvest header draper belting is used </a:t>
              </a:r>
              <a:r>
                <a:rPr lang="en-US" sz="1100" dirty="0"/>
                <a:t>to harvest soybeans, wheat, canola, and more</a:t>
              </a:r>
              <a:r>
                <a:rPr lang="en-US" sz="1100" dirty="0" smtClean="0"/>
                <a:t>.</a:t>
              </a:r>
              <a:endParaRPr lang="en-US" sz="1100" dirty="0"/>
            </a:p>
          </p:txBody>
        </p:sp>
        <p:sp>
          <p:nvSpPr>
            <p:cNvPr id="8" name="Rectangle 7"/>
            <p:cNvSpPr/>
            <p:nvPr/>
          </p:nvSpPr>
          <p:spPr>
            <a:xfrm>
              <a:off x="285345" y="6895659"/>
              <a:ext cx="2744458" cy="215280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3562065" y="478302"/>
            <a:ext cx="2947917" cy="4909036"/>
          </a:xfrm>
          <a:prstGeom prst="rect">
            <a:avLst/>
          </a:prstGeom>
          <a:noFill/>
        </p:spPr>
        <p:txBody>
          <a:bodyPr wrap="square" rtlCol="0">
            <a:spAutoFit/>
          </a:bodyPr>
          <a:lstStyle/>
          <a:p>
            <a:r>
              <a:rPr lang="en-US" sz="1200" b="1" dirty="0" smtClean="0"/>
              <a:t>Product and Application Development is Underway</a:t>
            </a:r>
          </a:p>
          <a:p>
            <a:endParaRPr lang="en-US" sz="1100" dirty="0" smtClean="0"/>
          </a:p>
          <a:p>
            <a:r>
              <a:rPr lang="en-US" sz="1100" dirty="0"/>
              <a:t>Soy oil has been functionalized to work as a reactive rubber processing oil.  Compared to naphthenic oil, it provides better thermal stability and lower </a:t>
            </a:r>
            <a:r>
              <a:rPr lang="en-US" sz="1100" dirty="0" err="1"/>
              <a:t>Tg</a:t>
            </a:r>
            <a:r>
              <a:rPr lang="en-US" sz="1100" dirty="0"/>
              <a:t> for SBR and CR vulcanizates; better scorch safety and faster cure; higher elongation at break, tensile strength, abrasion resistance, and tear strength</a:t>
            </a:r>
            <a:r>
              <a:rPr lang="en-US" sz="1100" dirty="0" smtClean="0"/>
              <a:t>.</a:t>
            </a:r>
          </a:p>
          <a:p>
            <a:endParaRPr lang="en-US" sz="1100" dirty="0"/>
          </a:p>
          <a:p>
            <a:r>
              <a:rPr lang="en-US" sz="1100" dirty="0"/>
              <a:t>Higher molecular weight and chemically modified soy-based oils provide SBR-based rubbers with mechanical and thermal properties equivalent to those using a conventional petroleum-based processing oil with lower levels of </a:t>
            </a:r>
            <a:r>
              <a:rPr lang="en-US" sz="1100" dirty="0" err="1"/>
              <a:t>extractables</a:t>
            </a:r>
            <a:r>
              <a:rPr lang="en-US" sz="1100" dirty="0"/>
              <a:t>.  Mechanical and thermal properties were increased with grafting.</a:t>
            </a:r>
            <a:endParaRPr lang="en-US" sz="1100" dirty="0" smtClean="0"/>
          </a:p>
          <a:p>
            <a:endParaRPr lang="en-US" sz="1100" dirty="0"/>
          </a:p>
          <a:p>
            <a:r>
              <a:rPr lang="en-US" sz="1100" dirty="0" smtClean="0"/>
              <a:t>Testing of soy oils in EPDM automotive applications showed samples </a:t>
            </a:r>
            <a:r>
              <a:rPr lang="en-US" sz="1100" dirty="0"/>
              <a:t>passed initial and aged mechanical testing requirements</a:t>
            </a:r>
            <a:r>
              <a:rPr lang="en-US" sz="1100" dirty="0" smtClean="0"/>
              <a:t>.  </a:t>
            </a:r>
            <a:r>
              <a:rPr lang="en-US" sz="1100" dirty="0"/>
              <a:t>For an impact </a:t>
            </a:r>
            <a:r>
              <a:rPr lang="en-US" sz="1100" dirty="0" smtClean="0"/>
              <a:t>application</a:t>
            </a:r>
            <a:r>
              <a:rPr lang="en-US" sz="1100" dirty="0"/>
              <a:t>, the soy-based rubber </a:t>
            </a:r>
            <a:r>
              <a:rPr lang="en-US" sz="1100" dirty="0" smtClean="0"/>
              <a:t>generally showed better </a:t>
            </a:r>
            <a:r>
              <a:rPr lang="en-US" sz="1100" dirty="0"/>
              <a:t>material </a:t>
            </a:r>
            <a:r>
              <a:rPr lang="en-US" sz="1100" dirty="0" smtClean="0"/>
              <a:t>characteristics and energy </a:t>
            </a:r>
            <a:r>
              <a:rPr lang="en-US" sz="1100" dirty="0"/>
              <a:t>dissipation capacity </a:t>
            </a:r>
            <a:r>
              <a:rPr lang="en-US" sz="1100" dirty="0" smtClean="0"/>
              <a:t>than </a:t>
            </a:r>
            <a:r>
              <a:rPr lang="en-US" sz="1100" dirty="0"/>
              <a:t>the </a:t>
            </a:r>
            <a:r>
              <a:rPr lang="en-US" sz="1100" dirty="0" smtClean="0"/>
              <a:t>control.</a:t>
            </a:r>
          </a:p>
          <a:p>
            <a:endParaRPr lang="en-US" dirty="0"/>
          </a:p>
          <a:p>
            <a:endParaRPr lang="en-US" dirty="0"/>
          </a:p>
        </p:txBody>
      </p:sp>
    </p:spTree>
    <p:extLst>
      <p:ext uri="{BB962C8B-B14F-4D97-AF65-F5344CB8AC3E}">
        <p14:creationId xmlns:p14="http://schemas.microsoft.com/office/powerpoint/2010/main" val="3019530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mal1.potx" id="{42B5062F-F227-4C4F-93C5-52878142075B}" vid="{118A0417-37A0-40A9-B4DD-553BC335DC3B}"/>
    </a:ext>
  </a:extLst>
</a:theme>
</file>

<file path=docProps/app.xml><?xml version="1.0" encoding="utf-8"?>
<Properties xmlns="http://schemas.openxmlformats.org/officeDocument/2006/extended-properties" xmlns:vt="http://schemas.openxmlformats.org/officeDocument/2006/docPropsVTypes">
  <Template>Normal_portrait</Template>
  <TotalTime>246</TotalTime>
  <Words>608</Words>
  <Application>Microsoft Office PowerPoint</Application>
  <PresentationFormat>Letter Paper (8.5x11 in)</PresentationFormat>
  <Paragraphs>41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Franklin Gothic Medium Cond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35</cp:revision>
  <cp:lastPrinted>2016-09-19T19:50:46Z</cp:lastPrinted>
  <dcterms:created xsi:type="dcterms:W3CDTF">2016-09-17T17:40:59Z</dcterms:created>
  <dcterms:modified xsi:type="dcterms:W3CDTF">2016-09-19T20:08:18Z</dcterms:modified>
</cp:coreProperties>
</file>